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8" r:id="rId12"/>
    <p:sldId id="266" r:id="rId13"/>
    <p:sldId id="267" r:id="rId14"/>
    <p:sldId id="270" r:id="rId15"/>
    <p:sldId id="269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9" autoAdjust="0"/>
    <p:restoredTop sz="94660"/>
  </p:normalViewPr>
  <p:slideViewPr>
    <p:cSldViewPr snapToGrid="0">
      <p:cViewPr>
        <p:scale>
          <a:sx n="81" d="100"/>
          <a:sy n="81" d="100"/>
        </p:scale>
        <p:origin x="-30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8B84-968E-4419-9D4B-8247911A6769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B60C-BB46-4651-8C74-0CFAD9F9E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306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8B84-968E-4419-9D4B-8247911A6769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B60C-BB46-4651-8C74-0CFAD9F9E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3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8B84-968E-4419-9D4B-8247911A6769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B60C-BB46-4651-8C74-0CFAD9F9E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41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8B84-968E-4419-9D4B-8247911A6769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B60C-BB46-4651-8C74-0CFAD9F9E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507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8B84-968E-4419-9D4B-8247911A6769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B60C-BB46-4651-8C74-0CFAD9F9E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9677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8B84-968E-4419-9D4B-8247911A6769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B60C-BB46-4651-8C74-0CFAD9F9E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471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8B84-968E-4419-9D4B-8247911A6769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B60C-BB46-4651-8C74-0CFAD9F9E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35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8B84-968E-4419-9D4B-8247911A6769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B60C-BB46-4651-8C74-0CFAD9F9E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113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8B84-968E-4419-9D4B-8247911A6769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B60C-BB46-4651-8C74-0CFAD9F9E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369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8B84-968E-4419-9D4B-8247911A6769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C069B60C-BB46-4651-8C74-0CFAD9F9E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214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8B84-968E-4419-9D4B-8247911A6769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B60C-BB46-4651-8C74-0CFAD9F9E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69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8B84-968E-4419-9D4B-8247911A6769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B60C-BB46-4651-8C74-0CFAD9F9E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149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8B84-968E-4419-9D4B-8247911A6769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B60C-BB46-4651-8C74-0CFAD9F9E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2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8B84-968E-4419-9D4B-8247911A6769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B60C-BB46-4651-8C74-0CFAD9F9E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263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8B84-968E-4419-9D4B-8247911A6769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B60C-BB46-4651-8C74-0CFAD9F9E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852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8B84-968E-4419-9D4B-8247911A6769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B60C-BB46-4651-8C74-0CFAD9F9E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267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8B84-968E-4419-9D4B-8247911A6769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B60C-BB46-4651-8C74-0CFAD9F9E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51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5BA8B84-968E-4419-9D4B-8247911A6769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069B60C-BB46-4651-8C74-0CFAD9F9E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514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xmlns="" id="{CE3D4922-3D1C-4679-9A86-15BFC1A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9">
            <a:extLst>
              <a:ext uri="{FF2B5EF4-FFF2-40B4-BE49-F238E27FC236}">
                <a16:creationId xmlns:a16="http://schemas.microsoft.com/office/drawing/2014/main" xmlns="" id="{164E9BCF-1B67-4514-808C-A5DCBDEB4A8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7" name="Group 11">
            <a:extLst>
              <a:ext uri="{FF2B5EF4-FFF2-40B4-BE49-F238E27FC236}">
                <a16:creationId xmlns:a16="http://schemas.microsoft.com/office/drawing/2014/main" xmlns="" id="{32238778-9D1D-45F4-BB78-76F208A224B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9" name="Freeform 6">
              <a:extLst>
                <a:ext uri="{FF2B5EF4-FFF2-40B4-BE49-F238E27FC236}">
                  <a16:creationId xmlns:a16="http://schemas.microsoft.com/office/drawing/2014/main" xmlns="" id="{93667F4D-F2CD-4E50-BACC-24766910F77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xmlns="" id="{20CAAE25-D2F2-493F-9569-EC552C1ADD7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xmlns="" id="{42D5E996-541D-42BA-8B22-F7E96752CE3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>
              <a:extLst>
                <a:ext uri="{FF2B5EF4-FFF2-40B4-BE49-F238E27FC236}">
                  <a16:creationId xmlns:a16="http://schemas.microsoft.com/office/drawing/2014/main" xmlns="" id="{6BDB86F1-7C07-4D49-B9C9-7837A1FB255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>
              <a:extLst>
                <a:ext uri="{FF2B5EF4-FFF2-40B4-BE49-F238E27FC236}">
                  <a16:creationId xmlns:a16="http://schemas.microsoft.com/office/drawing/2014/main" xmlns="" id="{92FDEA97-0861-44C0-9B26-4BB5F777AE1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xmlns="" id="{A9F3AA02-C861-444A-9178-0BD3D3CE16A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DD8467-EE71-4BEA-B8C2-9FE089B71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50405" y="1396180"/>
            <a:ext cx="6698127" cy="3842570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dirty="0">
                <a:latin typeface="Verdana Pro Cond SemiBold" panose="020B0706030504040204" pitchFamily="34" charset="0"/>
              </a:rPr>
              <a:t>KINEZITERAPIJSKI PROGRAM </a:t>
            </a:r>
            <a:r>
              <a:rPr lang="en-US" dirty="0" smtClean="0">
                <a:latin typeface="Verdana Pro Cond SemiBold" panose="020B0706030504040204" pitchFamily="34" charset="0"/>
              </a:rPr>
              <a:t>PILATESA</a:t>
            </a:r>
            <a:r>
              <a:rPr lang="hr-HR" dirty="0" smtClean="0">
                <a:latin typeface="Verdana Pro Cond SemiBold" panose="020B0706030504040204" pitchFamily="34" charset="0"/>
              </a:rPr>
              <a:t/>
            </a:r>
            <a:br>
              <a:rPr lang="hr-HR" dirty="0" smtClean="0">
                <a:latin typeface="Verdana Pro Cond SemiBold" panose="020B0706030504040204" pitchFamily="34" charset="0"/>
              </a:rPr>
            </a:br>
            <a:r>
              <a:rPr lang="hr-HR" dirty="0">
                <a:latin typeface="Verdana Pro Cond SemiBold" panose="020B0706030504040204" pitchFamily="34" charset="0"/>
              </a:rPr>
              <a:t/>
            </a:r>
            <a:br>
              <a:rPr lang="hr-HR" dirty="0">
                <a:latin typeface="Verdana Pro Cond SemiBold" panose="020B0706030504040204" pitchFamily="34" charset="0"/>
              </a:rPr>
            </a:br>
            <a:r>
              <a:rPr lang="hr-HR" sz="2200" dirty="0" smtClean="0">
                <a:latin typeface="Verdana Pro Cond SemiBold" panose="020B0706030504040204" pitchFamily="34" charset="0"/>
              </a:rPr>
              <a:t>predavanje</a:t>
            </a:r>
            <a:r>
              <a:rPr lang="hr-HR" sz="2200" dirty="0" smtClean="0">
                <a:latin typeface="Verdana Pro Cond SemiBold" panose="020B0706030504040204" pitchFamily="34" charset="0"/>
              </a:rPr>
              <a:t/>
            </a:r>
            <a:br>
              <a:rPr lang="hr-HR" sz="2200" dirty="0" smtClean="0">
                <a:latin typeface="Verdana Pro Cond SemiBold" panose="020B0706030504040204" pitchFamily="34" charset="0"/>
              </a:rPr>
            </a:br>
            <a:r>
              <a:rPr lang="hr-HR" sz="2200" dirty="0">
                <a:latin typeface="Verdana Pro Cond SemiBold" panose="020B0706030504040204" pitchFamily="34" charset="0"/>
              </a:rPr>
              <a:t/>
            </a:r>
            <a:br>
              <a:rPr lang="hr-HR" sz="2200" dirty="0">
                <a:latin typeface="Verdana Pro Cond SemiBold" panose="020B0706030504040204" pitchFamily="34" charset="0"/>
              </a:rPr>
            </a:br>
            <a:r>
              <a:rPr lang="hr-HR" sz="2200" dirty="0" smtClean="0">
                <a:latin typeface="Verdana Pro Cond SemiBold" panose="020B0706030504040204" pitchFamily="34" charset="0"/>
              </a:rPr>
              <a:t>Ideja i tema:prof. Robert Jelaska</a:t>
            </a:r>
            <a:endParaRPr lang="en-US" sz="2200" dirty="0">
              <a:latin typeface="Verdana Pro Cond SemiBold" panose="020B070603050404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EF9231B-FEEF-4372-A708-ED77209763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1396180"/>
            <a:ext cx="2531516" cy="3842569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VJEŽBE ZA DJECU UZRASTA OSNOVNE ŠKOLE KOJA IMAJU ZDRAVSTVENIH PROBLEMA</a:t>
            </a:r>
          </a:p>
        </p:txBody>
      </p:sp>
    </p:spTree>
    <p:extLst>
      <p:ext uri="{BB962C8B-B14F-4D97-AF65-F5344CB8AC3E}">
        <p14:creationId xmlns:p14="http://schemas.microsoft.com/office/powerpoint/2010/main" val="295434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86F34A6B-30E7-4618-89D6-946D69D85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2666999"/>
            <a:ext cx="3333496" cy="3124201"/>
          </a:xfrm>
        </p:spPr>
        <p:txBody>
          <a:bodyPr anchor="t">
            <a:normAutofit/>
          </a:bodyPr>
          <a:lstStyle/>
          <a:p>
            <a:r>
              <a:rPr lang="en-US" b="1" dirty="0"/>
              <a:t>LEĐNA EKSTENZIJA NA PILATES LOPTI</a:t>
            </a:r>
          </a:p>
          <a:p>
            <a:endParaRPr lang="en-US" sz="1600" dirty="0"/>
          </a:p>
        </p:txBody>
      </p:sp>
      <p:pic>
        <p:nvPicPr>
          <p:cNvPr id="5" name="Content Placeholder 4" descr="A picture containing ball, person, swinging, player&#10;&#10;Description automatically generated">
            <a:extLst>
              <a:ext uri="{FF2B5EF4-FFF2-40B4-BE49-F238E27FC236}">
                <a16:creationId xmlns:a16="http://schemas.microsoft.com/office/drawing/2014/main" xmlns="" id="{979637E9-EB59-400C-B450-B83BFEE9CD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6750" y="685799"/>
            <a:ext cx="6051556" cy="5053050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</p:spTree>
    <p:extLst>
      <p:ext uri="{BB962C8B-B14F-4D97-AF65-F5344CB8AC3E}">
        <p14:creationId xmlns:p14="http://schemas.microsoft.com/office/powerpoint/2010/main" val="3937058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C94D24AC-2514-4208-B83F-C9DD95C5F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8673" y="2286946"/>
            <a:ext cx="3880625" cy="3124201"/>
          </a:xfrm>
        </p:spPr>
        <p:txBody>
          <a:bodyPr anchor="t">
            <a:normAutofit/>
          </a:bodyPr>
          <a:lstStyle/>
          <a:p>
            <a:r>
              <a:rPr lang="en-US" b="1" dirty="0"/>
              <a:t>PODIZANJE KOLJENA I PRIVLAČENJEM VELIKE LOPTE</a:t>
            </a:r>
          </a:p>
          <a:p>
            <a:endParaRPr lang="en-US" sz="1600" dirty="0"/>
          </a:p>
        </p:txBody>
      </p:sp>
      <p:pic>
        <p:nvPicPr>
          <p:cNvPr id="5" name="Content Placeholder 4" descr="A picture containing game&#10;&#10;Description automatically generated">
            <a:extLst>
              <a:ext uri="{FF2B5EF4-FFF2-40B4-BE49-F238E27FC236}">
                <a16:creationId xmlns:a16="http://schemas.microsoft.com/office/drawing/2014/main" xmlns="" id="{3738D0A7-30EE-4231-96F4-4F1D2686C1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2033" y="996773"/>
            <a:ext cx="6240990" cy="4431102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</p:spTree>
    <p:extLst>
      <p:ext uri="{BB962C8B-B14F-4D97-AF65-F5344CB8AC3E}">
        <p14:creationId xmlns:p14="http://schemas.microsoft.com/office/powerpoint/2010/main" val="1833755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D7517AA6-6DF3-4CDB-926F-B07BECC85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666999"/>
            <a:ext cx="4083865" cy="3124201"/>
          </a:xfrm>
        </p:spPr>
        <p:txBody>
          <a:bodyPr anchor="t">
            <a:normAutofit/>
          </a:bodyPr>
          <a:lstStyle/>
          <a:p>
            <a:r>
              <a:rPr lang="en-US" b="1" dirty="0"/>
              <a:t>NAIZMJENIČNO ISPRUŽANJE JEDNE NOGE U TRBUŠNOM IZDRŽAJU</a:t>
            </a:r>
          </a:p>
        </p:txBody>
      </p:sp>
      <p:pic>
        <p:nvPicPr>
          <p:cNvPr id="5" name="Content Placeholder 4" descr="A picture containing person, person, person, ball&#10;&#10;Description automatically generated">
            <a:extLst>
              <a:ext uri="{FF2B5EF4-FFF2-40B4-BE49-F238E27FC236}">
                <a16:creationId xmlns:a16="http://schemas.microsoft.com/office/drawing/2014/main" xmlns="" id="{FE15B47C-FE17-44AC-B638-8E296FE5DB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3911" y="685799"/>
            <a:ext cx="4737234" cy="5053050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</p:spTree>
    <p:extLst>
      <p:ext uri="{BB962C8B-B14F-4D97-AF65-F5344CB8AC3E}">
        <p14:creationId xmlns:p14="http://schemas.microsoft.com/office/powerpoint/2010/main" val="2012962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8C1169B5-5F4F-4915-96BD-9793B62C9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4574" y="2146608"/>
            <a:ext cx="4321757" cy="3124201"/>
          </a:xfrm>
        </p:spPr>
        <p:txBody>
          <a:bodyPr anchor="t">
            <a:normAutofit/>
          </a:bodyPr>
          <a:lstStyle/>
          <a:p>
            <a:r>
              <a:rPr lang="en-US" b="1" dirty="0"/>
              <a:t>ŠKARE U TRBUŠNOM IZDRŽAJU</a:t>
            </a:r>
          </a:p>
        </p:txBody>
      </p:sp>
      <p:pic>
        <p:nvPicPr>
          <p:cNvPr id="5" name="Content Placeholder 4" descr="A picture containing sport, person, person, game&#10;&#10;Description automatically generated">
            <a:extLst>
              <a:ext uri="{FF2B5EF4-FFF2-40B4-BE49-F238E27FC236}">
                <a16:creationId xmlns:a16="http://schemas.microsoft.com/office/drawing/2014/main" xmlns="" id="{7D38799D-683B-4954-8DB9-7CD121392A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5670" y="685799"/>
            <a:ext cx="3769109" cy="5053050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</p:spTree>
    <p:extLst>
      <p:ext uri="{BB962C8B-B14F-4D97-AF65-F5344CB8AC3E}">
        <p14:creationId xmlns:p14="http://schemas.microsoft.com/office/powerpoint/2010/main" val="8877930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1EFA02-A861-4FEA-90C7-85FDC3854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GLAVNI CILJEVI KINEZITERAPIJSKOG PROGRAMA PILATESA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5B59FF-7D2D-444F-B64F-4E264EBB6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274849"/>
            <a:ext cx="10018713" cy="3516351"/>
          </a:xfrm>
        </p:spPr>
        <p:txBody>
          <a:bodyPr/>
          <a:lstStyle/>
          <a:p>
            <a:r>
              <a:rPr lang="en-US" dirty="0"/>
              <a:t>VRATITI MIŠIĆNI SUSTAV U NORMALA TON, JAČANJE NERAZVIJENE I OSLABLJENE MUSKULATURE</a:t>
            </a:r>
          </a:p>
          <a:p>
            <a:r>
              <a:rPr lang="en-US" dirty="0"/>
              <a:t>POBOLJŠANJE POKRETA U ZGLOBOVIMA</a:t>
            </a:r>
          </a:p>
          <a:p>
            <a:r>
              <a:rPr lang="en-US" dirty="0"/>
              <a:t>RAZVOJ KOORDINACIJSKIH FUNKCIJA</a:t>
            </a:r>
          </a:p>
          <a:p>
            <a:r>
              <a:rPr lang="en-US" dirty="0"/>
              <a:t>SPOSOBNOST ODRŽAVANJA RAVNOTEŽE</a:t>
            </a:r>
          </a:p>
          <a:p>
            <a:r>
              <a:rPr lang="en-US" dirty="0"/>
              <a:t>AKTIVACIJA MOTORIČKIH FUNKCIJA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250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F9B684-1A4E-499D-A744-6DB7FC742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ZAKLJUČAK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CCCF20-5977-4628-9AF2-F88D69F7B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124306"/>
            <a:ext cx="10018713" cy="3124201"/>
          </a:xfrm>
        </p:spPr>
        <p:txBody>
          <a:bodyPr/>
          <a:lstStyle/>
          <a:p>
            <a:r>
              <a:rPr lang="en-US" dirty="0"/>
              <a:t>DJECA SA ZDRASTVENIM PROBLEMIMA, KAO I SVAKO DRUGO DIJETE, IMA POTREBU ZA KRETANJEM I TJELESNOM AKTIVNOŠĆU.                          UZ MALE PREINAKE, UZ PRILAGODBU  PROGRAMA I MOTIVACIJU DJECA SA ZDRASTVENIM PROBLEMIMA ĆE ZADANE AKTIVNOSTI  OBAVITI JEDNAKO USPJEŠNO KAO I OSTALA DJECA ISTE ŠKOLSKE DOBI.</a:t>
            </a:r>
          </a:p>
        </p:txBody>
      </p:sp>
    </p:spTree>
    <p:extLst>
      <p:ext uri="{BB962C8B-B14F-4D97-AF65-F5344CB8AC3E}">
        <p14:creationId xmlns:p14="http://schemas.microsoft.com/office/powerpoint/2010/main" val="26897093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017AB5B-BC13-4609-884A-CE269C51C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179" y="1514707"/>
            <a:ext cx="10018713" cy="3124201"/>
          </a:xfrm>
        </p:spPr>
        <p:txBody>
          <a:bodyPr/>
          <a:lstStyle/>
          <a:p>
            <a:pPr marL="0" indent="0">
              <a:buNone/>
            </a:pPr>
            <a:r>
              <a:rPr lang="hr-HR" altLang="en-US" i="1" dirty="0">
                <a:latin typeface="Albertus Medium" pitchFamily="34" charset="0"/>
              </a:rPr>
              <a:t>“Svi dijelovi tijela koji su u funkciji, ukoliko se primjereno koriste i vježbaju radom, dobro se razvijaju, ostaju zdravi, stare sporo, ali ukoliko nisu u uporabi postaju skloni bolesti, zaostaju u rastu i brzo stare.”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                                             Hipokrat</a:t>
            </a:r>
          </a:p>
        </p:txBody>
      </p:sp>
    </p:spTree>
    <p:extLst>
      <p:ext uri="{BB962C8B-B14F-4D97-AF65-F5344CB8AC3E}">
        <p14:creationId xmlns:p14="http://schemas.microsoft.com/office/powerpoint/2010/main" val="1025316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8EC568-814A-4511-AA97-6186983EF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SADRŽAJ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216DE0-9995-4565-8592-05167E11A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CILJ PREDAVANJA</a:t>
            </a:r>
          </a:p>
          <a:p>
            <a:r>
              <a:rPr lang="en-US" dirty="0"/>
              <a:t>OSNOVNI POJMOVI</a:t>
            </a:r>
          </a:p>
          <a:p>
            <a:r>
              <a:rPr lang="en-US" dirty="0"/>
              <a:t>VJEŽBE</a:t>
            </a:r>
          </a:p>
          <a:p>
            <a:r>
              <a:rPr lang="en-US" dirty="0"/>
              <a:t>GLAVNI CILJEVI KINEZITERAPIJSKOG PROGRAMA PILATESA</a:t>
            </a:r>
          </a:p>
          <a:p>
            <a:r>
              <a:rPr lang="en-US" dirty="0"/>
              <a:t>ZAKLJUČAK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15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FFFC29-B1F7-4871-96DC-F578659EE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CILJ PREDAVANJA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441823-33EA-476D-B602-D8655E5AD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200507"/>
            <a:ext cx="10018713" cy="4348976"/>
          </a:xfrm>
        </p:spPr>
        <p:txBody>
          <a:bodyPr>
            <a:normAutofit/>
          </a:bodyPr>
          <a:lstStyle/>
          <a:p>
            <a:r>
              <a:rPr lang="en-US" sz="2000" dirty="0"/>
              <a:t>USVAJANJE OSNOVNIH POJMOVA</a:t>
            </a:r>
          </a:p>
          <a:p>
            <a:r>
              <a:rPr lang="en-US" sz="2000" dirty="0"/>
              <a:t>OSVIJESTITI NUŽNOST TJELESNOG VJEŽBANJA ZA ZDRAV RAST I RAZVOJ DJETETA KAO I UNAPRJEĐENJE ZDRAVLJA</a:t>
            </a:r>
          </a:p>
          <a:p>
            <a:r>
              <a:rPr lang="en-US" sz="2000" dirty="0"/>
              <a:t>SHVATITI DA FIZIČKA AKTIVNOST JE LJUDSKA POTREBA KOJA UNAPRJEĐUJE RAZVOJ DJETETA, NJEGOVU SPOSOBNOST TE MOTORIČKA ZNANJA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653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0156E9-7F4A-42AB-9FFB-956C78F92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OSNOVNI POJMOVI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62CA7D-FCB4-4C75-A795-67C2014CC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341756"/>
            <a:ext cx="10018713" cy="4029307"/>
          </a:xfrm>
        </p:spPr>
        <p:txBody>
          <a:bodyPr>
            <a:normAutofit fontScale="70000" lnSpcReduction="20000"/>
          </a:bodyPr>
          <a:lstStyle/>
          <a:p>
            <a:r>
              <a:rPr lang="en-US" sz="3400" b="1" dirty="0"/>
              <a:t>KINEZITERAPIJA</a:t>
            </a:r>
            <a:r>
              <a:rPr lang="en-US" sz="3400" dirty="0"/>
              <a:t> - (grč. kinezis- pokret, therapeia- liječenje) </a:t>
            </a:r>
          </a:p>
          <a:p>
            <a:pPr marL="0" indent="0">
              <a:buNone/>
            </a:pPr>
            <a:r>
              <a:rPr lang="en-US" sz="2900" dirty="0"/>
              <a:t>DISCIPLINA KOJA KORISTI POKRET U SVRHU LIJEČENJA OBOLJELIH ILI   OZLIJEĐENIH OSOBA. IMA DOMINANTNU ULOGU U REHABILITACIJI MIŠIĆNO-KOŠTANOG SUSTAVA I NEOSPORNO JE NAJVRIJEDNIJA METODA FIZIKALNE TERAPIJE.</a:t>
            </a:r>
          </a:p>
          <a:p>
            <a:pPr marL="0" indent="0">
              <a:buNone/>
            </a:pPr>
            <a:r>
              <a:rPr lang="en-US" sz="2900" dirty="0"/>
              <a:t>GLAVNI CILJEVI KINEZITERAPIJE JESU: </a:t>
            </a:r>
          </a:p>
          <a:p>
            <a:pPr marL="0" indent="0">
              <a:buNone/>
            </a:pPr>
            <a:r>
              <a:rPr lang="en-US" sz="2900" dirty="0"/>
              <a:t>USPOSTAVLJANJE, ODRŽAVANJE ILI POVEĆANJE OPSEGA POKRETA, ODRŽAVANJE I POVEĆANJE MIŠIĆNE JAKOSTI, POVEĆANJE IZDRŽLJIVOSTI, RAZVIJANJE ILI POBOLJŠANJE KOORDINACIJE POKRETA (MIŠIĆNA EDUKACIJA I REEDUKACIJA), POVEĆANJE BRZINE POKRETA, POBOLJŠANJE STAVA I POLOŽAJA TIJELA, SPRJEČAVANJE I ISPRAVLJANJE RAZLIČITIH DEFORMACIJA TE POBOLJŠANJE FUNKCIJE POJEDINIH ORGANSKIH SUSTAVA.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3405417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52395A-D6CD-41FF-A50D-CFCD36BC6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139" y="1522140"/>
            <a:ext cx="10018713" cy="3124201"/>
          </a:xfrm>
        </p:spPr>
        <p:txBody>
          <a:bodyPr/>
          <a:lstStyle/>
          <a:p>
            <a:r>
              <a:rPr lang="en-US" b="1" dirty="0"/>
              <a:t>PILATES</a:t>
            </a: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sz="2000" dirty="0"/>
              <a:t>PROFINJENA FORMA VJEŽBANJA KOJA ISTOVREMENO RAZVIJA SPECIFIČNU MIŠIĆNU SNAGU KAO I FLEKSIBILNOST MIŠIĆA I ZGLOBOVA, ČIME SE POSTIŽE OPTIMALNA TJELESNA URAVNOTEŽENOST.</a:t>
            </a:r>
          </a:p>
          <a:p>
            <a:pPr marL="0" indent="0">
              <a:buNone/>
            </a:pPr>
            <a:r>
              <a:rPr lang="en-US" sz="2000" dirty="0"/>
              <a:t>PILATES VJEŽBE PODUČAVAJU O SVJESNOSTI DISANJA I PORAVNAVANJU KRALJEŠNICE, ODNOSNO JAČAJU UNUTRAŠNJE MIŠIĆE TRUPA, ŠTO JE OD VELIKOG ZNAČAJA ZA UBLAŽAVANJE I PREVENTIVU BOLOVA U LEĐIMA.</a:t>
            </a:r>
          </a:p>
        </p:txBody>
      </p:sp>
    </p:spTree>
    <p:extLst>
      <p:ext uri="{BB962C8B-B14F-4D97-AF65-F5344CB8AC3E}">
        <p14:creationId xmlns:p14="http://schemas.microsoft.com/office/powerpoint/2010/main" val="900673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>
            <a:extLst>
              <a:ext uri="{FF2B5EF4-FFF2-40B4-BE49-F238E27FC236}">
                <a16:creationId xmlns:a16="http://schemas.microsoft.com/office/drawing/2014/main" xmlns="" id="{A2E861A3-F23C-46B8-A38A-4A22E453D99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xmlns="" id="{8BC3D220-643B-4160-B5A9-59DF5D21F41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51" name="Freeform 7">
              <a:extLst>
                <a:ext uri="{FF2B5EF4-FFF2-40B4-BE49-F238E27FC236}">
                  <a16:creationId xmlns:a16="http://schemas.microsoft.com/office/drawing/2014/main" xmlns="" id="{B92237DE-D518-4625-8392-66D7084588A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52" name="Freeform 8">
              <a:extLst>
                <a:ext uri="{FF2B5EF4-FFF2-40B4-BE49-F238E27FC236}">
                  <a16:creationId xmlns:a16="http://schemas.microsoft.com/office/drawing/2014/main" xmlns="" id="{F290F0DD-E80A-4263-94E1-A41F57D84CC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53" name="Freeform 9">
              <a:extLst>
                <a:ext uri="{FF2B5EF4-FFF2-40B4-BE49-F238E27FC236}">
                  <a16:creationId xmlns:a16="http://schemas.microsoft.com/office/drawing/2014/main" xmlns="" id="{D78EA7D2-CCEA-435E-873D-36BF0522FFE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54" name="Freeform 10">
              <a:extLst>
                <a:ext uri="{FF2B5EF4-FFF2-40B4-BE49-F238E27FC236}">
                  <a16:creationId xmlns:a16="http://schemas.microsoft.com/office/drawing/2014/main" xmlns="" id="{9DFA731E-D6BB-42CC-AA05-64023DC81FE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55" name="Freeform 11">
              <a:extLst>
                <a:ext uri="{FF2B5EF4-FFF2-40B4-BE49-F238E27FC236}">
                  <a16:creationId xmlns:a16="http://schemas.microsoft.com/office/drawing/2014/main" xmlns="" id="{B00D0483-90FB-4EB4-9770-CA8A310D503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F6946A-0D21-444F-B663-E97156899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685800"/>
            <a:ext cx="4278928" cy="1752599"/>
          </a:xfrm>
        </p:spPr>
        <p:txBody>
          <a:bodyPr>
            <a:normAutofit/>
          </a:bodyPr>
          <a:lstStyle/>
          <a:p>
            <a:r>
              <a:rPr lang="en-US" dirty="0"/>
              <a:t>VJEŽBE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B43E64D5-B24C-4178-ABB9-400653C6C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2" y="1975623"/>
            <a:ext cx="4278929" cy="3124201"/>
          </a:xfrm>
        </p:spPr>
        <p:txBody>
          <a:bodyPr>
            <a:normAutofit/>
          </a:bodyPr>
          <a:lstStyle/>
          <a:p>
            <a:r>
              <a:rPr lang="en-US" b="1" dirty="0"/>
              <a:t>VJEŽBA ZA BOČNI TRBUH, LEŽEĆI NA PILATES LOPTI</a:t>
            </a:r>
          </a:p>
          <a:p>
            <a:endParaRPr lang="en-US" sz="2000" dirty="0"/>
          </a:p>
        </p:txBody>
      </p:sp>
      <p:sp>
        <p:nvSpPr>
          <p:cNvPr id="57" name="Rounded Rectangle 16">
            <a:extLst>
              <a:ext uri="{FF2B5EF4-FFF2-40B4-BE49-F238E27FC236}">
                <a16:creationId xmlns:a16="http://schemas.microsoft.com/office/drawing/2014/main" xmlns="" id="{DD7EED39-224E-4230-8FD1-B1E1AF6C6E3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096000" y="648931"/>
            <a:ext cx="5407023" cy="5231964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person&#10;&#10;Description automatically generated">
            <a:extLst>
              <a:ext uri="{FF2B5EF4-FFF2-40B4-BE49-F238E27FC236}">
                <a16:creationId xmlns:a16="http://schemas.microsoft.com/office/drawing/2014/main" xmlns="" id="{4DF59918-648D-4E5E-89B9-3FC7796188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616" y="728897"/>
            <a:ext cx="4289790" cy="506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018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2897AC64-63C0-4D06-B08B-51FDB0511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2666999"/>
            <a:ext cx="4031826" cy="3124201"/>
          </a:xfrm>
        </p:spPr>
        <p:txBody>
          <a:bodyPr anchor="t">
            <a:normAutofit/>
          </a:bodyPr>
          <a:lstStyle/>
          <a:p>
            <a:r>
              <a:rPr lang="en-US" b="1" dirty="0"/>
              <a:t>VJEŽBA ZA RAVNI TRBUH, LEŽEĆI NA PILATES LOPTI</a:t>
            </a:r>
          </a:p>
          <a:p>
            <a:endParaRPr lang="en-US" sz="1600" dirty="0"/>
          </a:p>
        </p:txBody>
      </p:sp>
      <p:pic>
        <p:nvPicPr>
          <p:cNvPr id="5" name="Content Placeholder 4" descr="A picture containing person, laying, female, child&#10;&#10;Description automatically generated">
            <a:extLst>
              <a:ext uri="{FF2B5EF4-FFF2-40B4-BE49-F238E27FC236}">
                <a16:creationId xmlns:a16="http://schemas.microsoft.com/office/drawing/2014/main" xmlns="" id="{C2B5013C-703A-4AA6-A5FB-FCE93097F6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665" y="685799"/>
            <a:ext cx="4307725" cy="5053050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</p:spTree>
    <p:extLst>
      <p:ext uri="{BB962C8B-B14F-4D97-AF65-F5344CB8AC3E}">
        <p14:creationId xmlns:p14="http://schemas.microsoft.com/office/powerpoint/2010/main" val="3704790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xmlns="" id="{06C40B8E-7604-43AE-80F7-8E14B84AF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2666999"/>
            <a:ext cx="3333496" cy="3124201"/>
          </a:xfrm>
        </p:spPr>
        <p:txBody>
          <a:bodyPr anchor="t">
            <a:normAutofit/>
          </a:bodyPr>
          <a:lstStyle/>
          <a:p>
            <a:r>
              <a:rPr lang="pl-PL" b="1" dirty="0"/>
              <a:t>SKLOPKA ZA DONJI I GORNJI TRBUH</a:t>
            </a:r>
          </a:p>
          <a:p>
            <a:endParaRPr lang="en-US" sz="1600" dirty="0"/>
          </a:p>
        </p:txBody>
      </p:sp>
      <p:pic>
        <p:nvPicPr>
          <p:cNvPr id="10" name="Content Placeholder 9" descr="A picture containing person, person, ball, photo&#10;&#10;Description automatically generated">
            <a:extLst>
              <a:ext uri="{FF2B5EF4-FFF2-40B4-BE49-F238E27FC236}">
                <a16:creationId xmlns:a16="http://schemas.microsoft.com/office/drawing/2014/main" xmlns="" id="{8F36D0B4-0CCA-4BC5-A125-494E13BC4E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2033" y="801742"/>
            <a:ext cx="6240990" cy="4821164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</p:spTree>
    <p:extLst>
      <p:ext uri="{BB962C8B-B14F-4D97-AF65-F5344CB8AC3E}">
        <p14:creationId xmlns:p14="http://schemas.microsoft.com/office/powerpoint/2010/main" val="3009976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DF8D5C46-63E5-40C5-A208-4B2189FA10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xmlns="" id="{4A42B4ED-376E-46C3-8BB2-EAFC660D112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xmlns="" id="{94E0795D-42C3-4DFD-AEB0-286A1CF143F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xmlns="" id="{A2ACED1B-99D0-4C14-B63B-963889DCDBC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xmlns="" id="{5C5D324F-33A3-4C66-BFE5-1742CA4E594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xmlns="" id="{EC572FC8-A465-4BA3-BA4D-2EC538C042A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xmlns="" id="{66CC2B15-8E3B-4CFF-99E4-5B4E4D8CF93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C97DB6E4-2FF7-41F6-84B2-0ACF1A932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4009" y="1702812"/>
            <a:ext cx="4278929" cy="3124201"/>
          </a:xfrm>
        </p:spPr>
        <p:txBody>
          <a:bodyPr>
            <a:normAutofit/>
          </a:bodyPr>
          <a:lstStyle/>
          <a:p>
            <a:r>
              <a:rPr lang="en-US" b="1" dirty="0"/>
              <a:t>ŠKARE S PILATES LOPTOM ZA JAČANJE TRBUŠNIH MIŠIĆA</a:t>
            </a:r>
          </a:p>
          <a:p>
            <a:endParaRPr lang="en-US" dirty="0"/>
          </a:p>
        </p:txBody>
      </p:sp>
      <p:sp>
        <p:nvSpPr>
          <p:cNvPr id="20" name="Rounded Rectangle 16">
            <a:extLst>
              <a:ext uri="{FF2B5EF4-FFF2-40B4-BE49-F238E27FC236}">
                <a16:creationId xmlns:a16="http://schemas.microsoft.com/office/drawing/2014/main" xmlns="" id="{63A60C88-7443-4827-9241-5019758CB4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096000" y="648931"/>
            <a:ext cx="5407023" cy="5231964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icture containing person, photo, person, ball&#10;&#10;Description automatically generated">
            <a:extLst>
              <a:ext uri="{FF2B5EF4-FFF2-40B4-BE49-F238E27FC236}">
                <a16:creationId xmlns:a16="http://schemas.microsoft.com/office/drawing/2014/main" xmlns="" id="{2C186671-CF40-4799-98FD-F4176DC94E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3051" y="771276"/>
            <a:ext cx="3694640" cy="5057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4688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387</Words>
  <Application>Microsoft Office PowerPoint</Application>
  <PresentationFormat>Custom</PresentationFormat>
  <Paragraphs>42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Parallax</vt:lpstr>
      <vt:lpstr>KINEZITERAPIJSKI PROGRAM PILATESA  predavanje  Ideja i tema:prof. Robert Jelaska</vt:lpstr>
      <vt:lpstr>SADRŽAJ</vt:lpstr>
      <vt:lpstr>CILJ PREDAVANJA</vt:lpstr>
      <vt:lpstr>OSNOVNI POJMOVI</vt:lpstr>
      <vt:lpstr>PowerPoint Presentation</vt:lpstr>
      <vt:lpstr>VJEŽBE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GLAVNI CILJEVI KINEZITERAPIJSKOG PROGRAMA PILATESA</vt:lpstr>
      <vt:lpstr>ZAKLJUČAK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KINEZITERAPIJSKI PROGRAM PILATESA</dc:title>
  <dc:creator>Danijel Matic</dc:creator>
  <cp:lastModifiedBy>Robi</cp:lastModifiedBy>
  <cp:revision>21</cp:revision>
  <dcterms:created xsi:type="dcterms:W3CDTF">2020-09-27T17:36:50Z</dcterms:created>
  <dcterms:modified xsi:type="dcterms:W3CDTF">2022-07-07T14:57:47Z</dcterms:modified>
</cp:coreProperties>
</file>