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9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2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1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8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4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8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5/5/2022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2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3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3.jpeg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png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microsoft.com/office/2007/relationships/hdphoto" Target="../media/hdphoto2.wdp" /><Relationship Id="rId7" Type="http://schemas.microsoft.com/office/2007/relationships/hdphoto" Target="../media/hdphoto3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5.png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7" Type="http://schemas.openxmlformats.org/officeDocument/2006/relationships/image" Target="../media/image10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9.jpeg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 /><Relationship Id="rId3" Type="http://schemas.microsoft.com/office/2007/relationships/hdphoto" Target="../media/hdphoto2.wdp" /><Relationship Id="rId7" Type="http://schemas.microsoft.com/office/2007/relationships/hdphoto" Target="../media/hdphoto3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5.png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2.jpeg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842C83-B107-5B45-92DC-E29D609B8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848" y="2186853"/>
            <a:ext cx="3850780" cy="1178441"/>
          </a:xfrm>
        </p:spPr>
        <p:txBody>
          <a:bodyPr anchor="b">
            <a:noAutofit/>
          </a:bodyPr>
          <a:lstStyle/>
          <a:p>
            <a:r>
              <a:rPr lang="hr-HR" sz="7200">
                <a:solidFill>
                  <a:schemeClr val="tx1">
                    <a:lumMod val="65000"/>
                    <a:lumOff val="35000"/>
                  </a:schemeClr>
                </a:solidFill>
              </a:rPr>
              <a:t>SUDAMJA</a:t>
            </a:r>
            <a:endParaRPr lang="sr-Latn-RS" sz="7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48CB6FC-D999-1E46-903D-797ADBEE6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349" y="4492257"/>
            <a:ext cx="2489790" cy="1116418"/>
          </a:xfrm>
        </p:spPr>
        <p:txBody>
          <a:bodyPr anchor="t">
            <a:noAutofit/>
          </a:bodyPr>
          <a:lstStyle/>
          <a:p>
            <a:r>
              <a:rPr lang="hr-H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Emma Vatavuk</a:t>
            </a:r>
          </a:p>
          <a:p>
            <a:r>
              <a:rPr lang="hr-H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Profesor: Robert Jelaska</a:t>
            </a:r>
          </a:p>
          <a:p>
            <a:r>
              <a:rPr lang="hr-H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7.5.2022</a:t>
            </a:r>
            <a:endParaRPr lang="sr-Latn-R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8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12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14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1" name="Rectangle 18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Rectangle 20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22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26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76" name="Oval 27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28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Slika 4">
            <a:extLst>
              <a:ext uri="{FF2B5EF4-FFF2-40B4-BE49-F238E27FC236}">
                <a16:creationId xmlns:a16="http://schemas.microsoft.com/office/drawing/2014/main" id="{AF0A2DB9-CB2F-A941-B789-1AF9F4896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31" y="1388911"/>
            <a:ext cx="5610549" cy="401154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30CE93D-1985-1B4E-838A-C8E9FEFEBBD7}"/>
              </a:ext>
            </a:extLst>
          </p:cNvPr>
          <p:cNvSpPr txBox="1"/>
          <p:nvPr/>
        </p:nvSpPr>
        <p:spPr>
          <a:xfrm>
            <a:off x="8624393" y="1552946"/>
            <a:ext cx="3564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400">
                <a:latin typeface="Blackadder ITC" pitchFamily="82" charset="0"/>
                <a:ea typeface="Eras Bold ITC" panose="02000000000000000000" pitchFamily="2" charset="0"/>
                <a:cs typeface="Aharoni" panose="02010803020104030203" pitchFamily="2" charset="-79"/>
              </a:rPr>
              <a:t>Pozdrav</a:t>
            </a:r>
            <a:r>
              <a:rPr lang="hr-HR" sz="4400">
                <a:latin typeface="Blackadder ITC" pitchFamily="82" charset="0"/>
                <a:cs typeface="Aharoni" panose="02010803020104030203" pitchFamily="2" charset="-79"/>
              </a:rPr>
              <a:t>!</a:t>
            </a:r>
            <a:endParaRPr lang="sr-Latn-RS" sz="4400">
              <a:latin typeface="Blackadder ITC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131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id="{7EFC82F4-3DE7-3D49-87B8-A4BEEB2DF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34" y="750410"/>
            <a:ext cx="5045399" cy="28285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vitak: okomito 5">
            <a:extLst>
              <a:ext uri="{FF2B5EF4-FFF2-40B4-BE49-F238E27FC236}">
                <a16:creationId xmlns:a16="http://schemas.microsoft.com/office/drawing/2014/main" id="{9C92E0D0-92FD-9D4F-BC62-19FA7E68E009}"/>
              </a:ext>
            </a:extLst>
          </p:cNvPr>
          <p:cNvSpPr/>
          <p:nvPr/>
        </p:nvSpPr>
        <p:spPr>
          <a:xfrm>
            <a:off x="7346699" y="832542"/>
            <a:ext cx="3339022" cy="4385930"/>
          </a:xfrm>
          <a:prstGeom prst="verticalScroll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>
                <a:solidFill>
                  <a:schemeClr val="tx1"/>
                </a:solidFill>
                <a:latin typeface="Abadi" panose="020B0604020104020204" pitchFamily="34" charset="0"/>
              </a:rPr>
              <a:t>Sudamja je naziv za blagdan svetog Dujma, najveći splitski blagdan i dan.</a:t>
            </a:r>
            <a:endParaRPr lang="sr-Latn-RS" sz="240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7" name="Svitak: okomito 6">
            <a:extLst>
              <a:ext uri="{FF2B5EF4-FFF2-40B4-BE49-F238E27FC236}">
                <a16:creationId xmlns:a16="http://schemas.microsoft.com/office/drawing/2014/main" id="{294D1BAB-D9F8-CB4E-BE7C-EACAE0A6896F}"/>
              </a:ext>
            </a:extLst>
          </p:cNvPr>
          <p:cNvSpPr/>
          <p:nvPr/>
        </p:nvSpPr>
        <p:spPr>
          <a:xfrm>
            <a:off x="1906518" y="4036161"/>
            <a:ext cx="2631633" cy="2364623"/>
          </a:xfrm>
          <a:prstGeom prst="vertic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Sv. Duje se slavi 7. svibnja, kada se obilježava i dan grada Splita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6525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6D6CC75-7DC6-4244-87EB-B1571530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44" y="364883"/>
            <a:ext cx="3422446" cy="16665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r-HR" sz="6000">
                <a:solidFill>
                  <a:schemeClr val="bg1">
                    <a:lumMod val="10000"/>
                  </a:schemeClr>
                </a:solidFill>
                <a:latin typeface="Abadi" panose="020B0604020104020204" pitchFamily="34" charset="0"/>
                <a:ea typeface="Georgia Pro Black" panose="02000000000000000000" pitchFamily="2" charset="0"/>
                <a:cs typeface="Aharoni" panose="02010803020104030203" pitchFamily="2" charset="-79"/>
              </a:rPr>
              <a:t>Sudamja znači:</a:t>
            </a:r>
            <a:endParaRPr lang="en-US" sz="6000">
              <a:solidFill>
                <a:schemeClr val="bg1">
                  <a:lumMod val="10000"/>
                </a:schemeClr>
              </a:solidFill>
              <a:latin typeface="Abadi" panose="020B0604020104020204" pitchFamily="34" charset="0"/>
              <a:ea typeface="Georgia Pr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DDC8706-3386-1B44-BD2E-10BCF94FE503}"/>
              </a:ext>
            </a:extLst>
          </p:cNvPr>
          <p:cNvSpPr txBox="1"/>
          <p:nvPr/>
        </p:nvSpPr>
        <p:spPr>
          <a:xfrm>
            <a:off x="920834" y="1981167"/>
            <a:ext cx="262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400">
                <a:latin typeface="Berlin Sans FB Demi" panose="020E0602020502020306" pitchFamily="34" charset="0"/>
              </a:rPr>
              <a:t>Su = sveti i damja= Dujam</a:t>
            </a:r>
            <a:endParaRPr lang="sr-Latn-RS" sz="2400">
              <a:latin typeface="Berlin Sans FB Demi" panose="020E0602020502020306" pitchFamily="34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D63A7B57-E7F5-4446-A982-5BF47D5346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74" y="874678"/>
            <a:ext cx="3160089" cy="4277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497FB80-BCFA-1745-A34E-6FCD999CA50A}"/>
              </a:ext>
            </a:extLst>
          </p:cNvPr>
          <p:cNvSpPr txBox="1"/>
          <p:nvPr/>
        </p:nvSpPr>
        <p:spPr>
          <a:xfrm>
            <a:off x="296599" y="4284115"/>
            <a:ext cx="6271108" cy="103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000" b="1">
                <a:latin typeface="Abadi Extra Light" panose="020B0204020104020204" pitchFamily="34" charset="0"/>
              </a:rPr>
              <a:t>Sveti Dujam je bio salonitanski biskup. Živio je u doba vladavine rimskog cara Dioklecijana. Pogubljen je 10. 4. 304.god. u Saloni, za vrijeme progona kršćana.</a:t>
            </a:r>
            <a:endParaRPr lang="sr-Latn-RS" sz="2000" b="1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6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BA841F7-72DC-E640-8CD8-C5AE64E2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3754" y="1172097"/>
            <a:ext cx="5985852" cy="4844160"/>
          </a:xfrm>
        </p:spPr>
        <p:txBody>
          <a:bodyPr>
            <a:noAutofit/>
          </a:bodyPr>
          <a:lstStyle/>
          <a:p>
            <a:r>
              <a:rPr lang="hr-HR" sz="2800">
                <a:latin typeface="Abadi" panose="020B0604020104020204" pitchFamily="34" charset="0"/>
              </a:rPr>
              <a:t>-U čast tom blagdanu, uvjek se održaju regate veslanja.</a:t>
            </a:r>
          </a:p>
          <a:p>
            <a:r>
              <a:rPr lang="hr-HR" sz="2800">
                <a:latin typeface="Abadi" panose="020B0604020104020204" pitchFamily="34" charset="0"/>
              </a:rPr>
              <a:t>-Različiti klubovi veslaju te ih ljudi sa splitske rive gledaju.</a:t>
            </a:r>
          </a:p>
          <a:p>
            <a:r>
              <a:rPr lang="hr-HR" sz="2800">
                <a:latin typeface="Abadi" panose="020B0604020104020204" pitchFamily="34" charset="0"/>
              </a:rPr>
              <a:t>-Ponekad su u procesiji koja je išla kroz grad i preko rive sudjelovali i mladi veslači i splitskih klubova koji su u ruci uspravno nosili veslo.</a:t>
            </a:r>
            <a:endParaRPr lang="sr-Latn-RS" sz="2800">
              <a:latin typeface="Abadi" panose="020B0604020104020204" pitchFamily="34" charset="0"/>
            </a:endParaRP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3BD9DE47-E52A-0148-A8E0-94AC3604B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82" y="836821"/>
            <a:ext cx="3566127" cy="41604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7612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8" name="Rectangle 17">
            <a:extLst>
              <a:ext uri="{FF2B5EF4-FFF2-40B4-BE49-F238E27FC236}">
                <a16:creationId xmlns:a16="http://schemas.microsoft.com/office/drawing/2014/main" id="{76C0DFDE-6363-4485-AAF5-8514D9C53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397ED09B-959B-46A7-9205-3318FE5C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1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66040056-521D-4899-85D7-161D0E847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383" y="0"/>
            <a:ext cx="45225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422B98-2E14-1B42-8B9A-82439ED62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037" y="1300341"/>
            <a:ext cx="10222992" cy="13370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3200">
                <a:latin typeface="Abadi Extra Light" panose="020B0204020104020204" pitchFamily="34" charset="0"/>
              </a:rPr>
              <a:t>Veslanje je grupni i pojedinačni sport.</a:t>
            </a:r>
          </a:p>
          <a:p>
            <a:r>
              <a:rPr lang="hr-HR" sz="3200">
                <a:latin typeface="Abadi Extra Light" panose="020B0204020104020204" pitchFamily="34" charset="0"/>
              </a:rPr>
              <a:t>Trenira se i izvodi na vodi.</a:t>
            </a:r>
          </a:p>
          <a:p>
            <a:r>
              <a:rPr lang="hr-HR" sz="3200">
                <a:latin typeface="Abadi Extra Light" panose="020B0204020104020204" pitchFamily="34" charset="0"/>
              </a:rPr>
              <a:t>Jedna ili više osoba sjede u čamcu kojeg pokreću snagom svojih mišića preko vesla.</a:t>
            </a:r>
          </a:p>
          <a:p>
            <a:endParaRPr lang="hr-HR" sz="3200">
              <a:latin typeface="Abadi Extra Light" panose="020B0204020104020204" pitchFamily="34" charset="0"/>
            </a:endParaRPr>
          </a:p>
          <a:p>
            <a:endParaRPr lang="en-US" sz="3200">
              <a:latin typeface="Abadi Extra Light" panose="020B0204020104020204" pitchFamily="34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6AB1066-0E46-2F45-B186-55750CA91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59" y="2683587"/>
            <a:ext cx="6276593" cy="38003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47F94B31-9F11-0348-8316-56961807F94A}"/>
              </a:ext>
            </a:extLst>
          </p:cNvPr>
          <p:cNvSpPr/>
          <p:nvPr/>
        </p:nvSpPr>
        <p:spPr>
          <a:xfrm>
            <a:off x="2132118" y="2981105"/>
            <a:ext cx="3028566" cy="1724063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Vesla su dugačke poluge koje na jednom kraju imaju rukohvat, a drugi kraj je plosnatiji da može zahvatiti vodu</a:t>
            </a:r>
            <a:endParaRPr lang="sr-Latn-RS"/>
          </a:p>
        </p:txBody>
      </p:sp>
      <p:pic>
        <p:nvPicPr>
          <p:cNvPr id="7" name="Slika 8">
            <a:extLst>
              <a:ext uri="{FF2B5EF4-FFF2-40B4-BE49-F238E27FC236}">
                <a16:creationId xmlns:a16="http://schemas.microsoft.com/office/drawing/2014/main" id="{9C16F08C-D4B9-F04E-82C5-46C899053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9" y="2981105"/>
            <a:ext cx="1757250" cy="37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2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B99A29E-213F-6E47-9205-05CB72700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6030" y="501218"/>
            <a:ext cx="8457924" cy="1058223"/>
          </a:xfrm>
        </p:spPr>
        <p:txBody>
          <a:bodyPr/>
          <a:lstStyle/>
          <a:p>
            <a:r>
              <a:rPr lang="hr-HR"/>
              <a:t>Ekipa iz Splita prva je ostvarila pobjedu na stazi dugoj 222 metra koja se odvijala od sv. Nikole do Matejuške duž splitske rive.</a:t>
            </a:r>
            <a:endParaRPr lang="sr-Latn-R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70F8119-72D6-9D4C-B020-6D1F7EFD69AB}"/>
              </a:ext>
            </a:extLst>
          </p:cNvPr>
          <p:cNvSpPr txBox="1"/>
          <p:nvPr/>
        </p:nvSpPr>
        <p:spPr>
          <a:xfrm>
            <a:off x="2086030" y="1832344"/>
            <a:ext cx="4842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000"/>
              <a:t>2. Mjesto su osvojili osmerac legendi Oxforda, a treće mjesto posada legendi Cambridgea</a:t>
            </a:r>
            <a:endParaRPr lang="sr-Latn-RS" sz="200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6164836-4187-E04A-AF1E-8AFFDA5D2F99}"/>
              </a:ext>
            </a:extLst>
          </p:cNvPr>
          <p:cNvSpPr txBox="1"/>
          <p:nvPr/>
        </p:nvSpPr>
        <p:spPr>
          <a:xfrm>
            <a:off x="2086030" y="3502162"/>
            <a:ext cx="637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000"/>
              <a:t>Veslačka utrka Splita, Oxfoda i Cambridgea je dio cjelokupne međunarodne regate sv. Duje koja se održi  u sklopu Sudamje.</a:t>
            </a:r>
            <a:endParaRPr lang="sr-Latn-RS" sz="2000"/>
          </a:p>
        </p:txBody>
      </p:sp>
    </p:spTree>
    <p:extLst>
      <p:ext uri="{BB962C8B-B14F-4D97-AF65-F5344CB8AC3E}">
        <p14:creationId xmlns:p14="http://schemas.microsoft.com/office/powerpoint/2010/main" val="264410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41A51B9-C738-F744-9AAD-CF1860029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718" y="1962694"/>
            <a:ext cx="4124088" cy="2533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800">
                <a:solidFill>
                  <a:schemeClr val="tx2"/>
                </a:solidFill>
              </a:rPr>
              <a:t>Za dan Svetog duje održavaju se i folklorni plesovi. Plesači su obučeni u narodnu nošnju.</a:t>
            </a:r>
            <a:endParaRPr lang="en-US" sz="280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3371574A-02E6-574E-B9B7-6582EFE68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2" y="1962695"/>
            <a:ext cx="6709426" cy="2533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589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BC66A0E-E5D5-4E7D-9B93-33945A88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90B9E6-5D91-4146-881E-1C680D9C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0" y="0"/>
            <a:ext cx="10272776" cy="4808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24F19C-1E2F-8544-9E30-C6E14BD88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5068" y="616924"/>
            <a:ext cx="4913322" cy="19923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4400" b="1"/>
              <a:t>MONFRINA</a:t>
            </a:r>
            <a:endParaRPr lang="en-US" sz="4400" b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4B8EE7-D55B-4678-8F34-54296AEC7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412" y="4808538"/>
            <a:ext cx="1026871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48A545B-C386-3145-B854-256521636B54}"/>
              </a:ext>
            </a:extLst>
          </p:cNvPr>
          <p:cNvSpPr txBox="1"/>
          <p:nvPr/>
        </p:nvSpPr>
        <p:spPr>
          <a:xfrm>
            <a:off x="1121024" y="2022473"/>
            <a:ext cx="7330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>
                <a:latin typeface="Abadi Extra Light" panose="020B0204020104020204" pitchFamily="34" charset="0"/>
              </a:rPr>
              <a:t>Monfrina je stari Splitski ples.</a:t>
            </a:r>
          </a:p>
          <a:p>
            <a:pPr algn="l"/>
            <a:r>
              <a:rPr lang="hr-HR" sz="3600">
                <a:latin typeface="Abadi Extra Light" panose="020B0204020104020204" pitchFamily="34" charset="0"/>
              </a:rPr>
              <a:t>Prepoznatljivi su minimalistički pokreti.</a:t>
            </a:r>
          </a:p>
          <a:p>
            <a:pPr algn="l"/>
            <a:r>
              <a:rPr lang="hr-HR" sz="3600">
                <a:latin typeface="Abadi Extra Light" panose="020B0204020104020204" pitchFamily="34" charset="0"/>
              </a:rPr>
              <a:t>Odlike ovog plesa su elegantnost pokreta i profinjeno držanje te mekoća koraka.</a:t>
            </a:r>
            <a:endParaRPr lang="sr-Latn-RS" sz="360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3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8FDEBDB-5859-4B9E-8810-2C5CFED0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D1A340-723B-4014-B5FE-204F0627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58589"/>
            <a:ext cx="9144000" cy="0"/>
          </a:xfrm>
          <a:prstGeom prst="line">
            <a:avLst/>
          </a:prstGeom>
          <a:ln w="28575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4">
            <a:extLst>
              <a:ext uri="{FF2B5EF4-FFF2-40B4-BE49-F238E27FC236}">
                <a16:creationId xmlns:a16="http://schemas.microsoft.com/office/drawing/2014/main" id="{DAE49A51-7F37-6247-8776-0AC14E68F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39" y="497208"/>
            <a:ext cx="8284982" cy="5863583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076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log od drvet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Slog od drveta</vt:lpstr>
      <vt:lpstr>SUDAMJA</vt:lpstr>
      <vt:lpstr>PowerPoint prezentacija</vt:lpstr>
      <vt:lpstr>Sudamja znači: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SUDAMJA</dc:title>
  <dc:creator>Emma Vatavuk</dc:creator>
  <cp:lastModifiedBy>Emma Vatavuk</cp:lastModifiedBy>
  <cp:revision>2</cp:revision>
  <dcterms:created xsi:type="dcterms:W3CDTF">2022-05-04T07:55:37Z</dcterms:created>
  <dcterms:modified xsi:type="dcterms:W3CDTF">2022-05-06T22:05:47Z</dcterms:modified>
</cp:coreProperties>
</file>