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9" r:id="rId12"/>
    <p:sldId id="270" r:id="rId13"/>
    <p:sldId id="265" r:id="rId14"/>
    <p:sldId id="266" r:id="rId15"/>
  </p:sldIdLst>
  <p:sldSz cx="12192000" cy="6858000"/>
  <p:notesSz cx="6858000" cy="9144000"/>
  <p:defaultTextStyle>
    <a:defPPr rtl="0">
      <a:defRPr lang="hr-H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76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xmlns="" id="{73BA7033-CDF2-4930-9E44-BB86B75E18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D7994C1E-CC8F-4BFA-A47F-15E0EC477B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B8FD6-5E39-491D-8860-6B3976A70291}" type="datetime1">
              <a:rPr lang="hr-HR" smtClean="0"/>
              <a:t>8.5.2023.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9C24910A-1B63-4C21-B297-35993F458C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21935511-4D27-472A-88FB-9DCA84DEFA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A6617-CF92-4CF0-912C-623A0FB20A7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66093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noProof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DB575-8B92-4D9F-9155-6247D3898252}" type="datetime1">
              <a:rPr lang="hr-HR" smtClean="0"/>
              <a:pPr/>
              <a:t>8.5.2023.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/>
              <a:t>Kliknite da biste uredili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noProof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EA324-70C8-4C13-8D7C-AB1DBCF6F147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2855989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EA324-70C8-4C13-8D7C-AB1DBCF6F14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931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/>
              <a:t>Kliknite da biste uredili stil podnaslova matrice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707D1F-7ECD-491C-A19D-2C43847D24AB}" type="datetime1">
              <a:rPr lang="hr-HR" noProof="0" smtClean="0"/>
              <a:t>8.5.2023.</a:t>
            </a:fld>
            <a:endParaRPr lang="hr-HR" noProof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hr-HR" noProof="0" smtClean="0"/>
              <a:pPr rtl="0"/>
              <a:t>‹#›</a:t>
            </a:fld>
            <a:endParaRPr lang="hr-HR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669B15-B018-4A92-BF36-EAA24DFC1885}" type="datetime1">
              <a:rPr lang="hr-HR" noProof="0" smtClean="0"/>
              <a:t>8.5.2023.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>
          <a:xfrm>
            <a:off x="2231136" y="937260"/>
            <a:ext cx="6198489" cy="4983480"/>
          </a:xfrm>
        </p:spPr>
        <p:txBody>
          <a:bodyPr vert="eaVert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91B3A5-3980-4125-8CE2-71D78A1DD07B}" type="datetime1">
              <a:rPr lang="hr-HR" noProof="0" smtClean="0"/>
              <a:t>8.5.2023.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88AE26-EBB1-4211-BA79-EB7EB6E557CB}" type="datetime1">
              <a:rPr lang="hr-HR" noProof="0" smtClean="0"/>
              <a:t>8.5.2023.</a:t>
            </a:fld>
            <a:endParaRPr lang="hr-HR" noProof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hr-HR" noProof="0" smtClean="0"/>
              <a:pPr rtl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2695194" y="4352465"/>
            <a:ext cx="6801612" cy="1265082"/>
          </a:xfrm>
        </p:spPr>
        <p:txBody>
          <a:bodyPr rtlCol="0"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CC183F-6412-4D33-A288-2932AE2830C2}" type="datetime1">
              <a:rPr lang="hr-HR" noProof="0" smtClean="0"/>
              <a:t>8.5.2023.</a:t>
            </a:fld>
            <a:endParaRPr lang="hr-HR" noProof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hr-HR" noProof="0" smtClean="0"/>
              <a:pPr rtl="0"/>
              <a:t>‹#›</a:t>
            </a:fld>
            <a:endParaRPr lang="hr-HR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 hasCustomPrompt="1"/>
          </p:nvPr>
        </p:nvSpPr>
        <p:spPr>
          <a:xfrm>
            <a:off x="1581912" y="2638044"/>
            <a:ext cx="4271771" cy="3101982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6338315" y="2638044"/>
            <a:ext cx="4270247" cy="3101982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8" name="Rezervirano mjesto za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C32050-F64C-4933-AD3F-9BDEDA3F04F3}" type="datetime1">
              <a:rPr lang="hr-HR" noProof="0" smtClean="0"/>
              <a:t>8.5.2023.</a:t>
            </a:fld>
            <a:endParaRPr lang="hr-HR" noProof="0"/>
          </a:p>
        </p:txBody>
      </p:sp>
      <p:sp>
        <p:nvSpPr>
          <p:cNvPr id="9" name="Rezervirano mjesto za podnožje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10" name="Rezervirano mjesto za broj slajd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158343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1583436" y="3143250"/>
            <a:ext cx="4270248" cy="2596776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 hasCustomPrompt="1"/>
          </p:nvPr>
        </p:nvSpPr>
        <p:spPr>
          <a:xfrm>
            <a:off x="6338316" y="3143250"/>
            <a:ext cx="4253484" cy="2596776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1" name="Rezervirano mjesto za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633831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D8EA9A-C76F-4327-B516-F0AE6AB4E756}" type="datetime1">
              <a:rPr lang="hr-HR" noProof="0" smtClean="0"/>
              <a:t>8.5.2023.</a:t>
            </a:fld>
            <a:endParaRPr lang="hr-HR" noProof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hr-HR" noProof="0" smtClean="0"/>
              <a:t>‹#›</a:t>
            </a:fld>
            <a:endParaRPr lang="hr-HR" noProof="0"/>
          </a:p>
        </p:txBody>
      </p:sp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8F1D9A-E2BB-439F-88E8-1E0785501537}" type="datetime1">
              <a:rPr lang="hr-HR" noProof="0" smtClean="0"/>
              <a:t>8.5.2023.</a:t>
            </a:fld>
            <a:endParaRPr lang="hr-HR" noProof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08C735-A007-4CCB-8636-217A8F1E3099}" type="datetime1">
              <a:rPr lang="hr-HR" noProof="0" smtClean="0"/>
              <a:t>8.5.2023.</a:t>
            </a:fld>
            <a:endParaRPr lang="hr-HR" noProof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avokutnik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>
          <a:xfrm>
            <a:off x="6736080" y="804672"/>
            <a:ext cx="4815840" cy="5248656"/>
          </a:xfrm>
        </p:spPr>
        <p:txBody>
          <a:bodyPr rtlCol="0"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115568" y="3549918"/>
            <a:ext cx="3794760" cy="2194036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9" name="Rezervirano mjesto za datum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2179E8-9975-4757-8ECC-13414DEC18F8}" type="datetime1">
              <a:rPr lang="hr-HR" noProof="0" smtClean="0"/>
              <a:t>8.5.2023.</a:t>
            </a:fld>
            <a:endParaRPr lang="hr-HR" noProof="0"/>
          </a:p>
        </p:txBody>
      </p:sp>
      <p:sp>
        <p:nvSpPr>
          <p:cNvPr id="10" name="Rezervirano mjesto za podnožje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11" name="Rezervirano mjesto za broj slajd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avokutnik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li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115568" y="3549918"/>
            <a:ext cx="3794760" cy="2194037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8" name="Rezervirano mjesto za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B725B671-5CF3-417C-99F0-1DF9920EE799}" type="datetime1">
              <a:rPr lang="hr-HR" noProof="0" smtClean="0"/>
              <a:t>8.5.2023.</a:t>
            </a:fld>
            <a:endParaRPr lang="hr-HR" noProof="0"/>
          </a:p>
        </p:txBody>
      </p:sp>
      <p:sp>
        <p:nvSpPr>
          <p:cNvPr id="9" name="Rezervirano mjesto za podnožje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10" name="Rezervirano mjesto za broj slajd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hr-HR" noProof="0" smtClean="0"/>
              <a:t>‹#›</a:t>
            </a:fld>
            <a:endParaRPr lang="hr-HR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BE622EF3-86E5-479F-B38A-56A635B3C7A5}" type="datetime1">
              <a:rPr lang="hr-HR" noProof="0" smtClean="0"/>
              <a:t>8.5.2023.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rtl="0"/>
            <a:fld id="{8A7A6979-0714-4377-B894-6BE4C2D6E202}" type="slidenum">
              <a:rPr lang="hr-HR" noProof="0" smtClean="0"/>
              <a:pPr rtl="0"/>
              <a:t>‹#›</a:t>
            </a:fld>
            <a:endParaRPr lang="hr-H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r-HR"/>
              <a:t>SV.DUJE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O običajima i međunarodnoj veslačkoj regati</a:t>
            </a:r>
          </a:p>
        </p:txBody>
      </p:sp>
    </p:spTree>
    <p:extLst>
      <p:ext uri="{BB962C8B-B14F-4D97-AF65-F5344CB8AC3E}">
        <p14:creationId xmlns:p14="http://schemas.microsoft.com/office/powerpoint/2010/main" val="1194440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1D60D1-40DC-610E-5208-1300F7A21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FOLKLORNI PLESOVI ZA SV.DUJU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142123-CF6A-E36C-F29F-C835636C1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Stari </a:t>
            </a:r>
            <a:r>
              <a:rPr lang="en-US" err="1"/>
              <a:t>splitski</a:t>
            </a:r>
            <a:r>
              <a:rPr lang="en-US"/>
              <a:t> </a:t>
            </a:r>
            <a:r>
              <a:rPr lang="en-US" err="1"/>
              <a:t>plesovi</a:t>
            </a:r>
          </a:p>
          <a:p>
            <a:r>
              <a:rPr lang="en-US" err="1"/>
              <a:t>Monfrina</a:t>
            </a:r>
            <a:endParaRPr lang="en-US"/>
          </a:p>
          <a:p>
            <a:r>
              <a:rPr lang="en-US" err="1"/>
              <a:t>Kvadrilja</a:t>
            </a:r>
          </a:p>
          <a:p>
            <a:r>
              <a:rPr lang="en-US" err="1"/>
              <a:t>Plesove</a:t>
            </a:r>
            <a:r>
              <a:rPr lang="en-US"/>
              <a:t> </a:t>
            </a:r>
            <a:r>
              <a:rPr lang="en-US" err="1"/>
              <a:t>izvode</a:t>
            </a:r>
            <a:r>
              <a:rPr lang="en-US"/>
              <a:t> </a:t>
            </a:r>
            <a:r>
              <a:rPr lang="en-US" err="1"/>
              <a:t>članovi</a:t>
            </a:r>
            <a:r>
              <a:rPr lang="en-US"/>
              <a:t> KUD-a</a:t>
            </a:r>
          </a:p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0E85F17-50F6-A392-2D5B-7AA34AA76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555" y="2643389"/>
            <a:ext cx="5297509" cy="35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76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8D9DF83-7B81-7224-BC93-D9107E92E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err="1"/>
              <a:t>monfrina</a:t>
            </a:r>
            <a:endParaRPr lang="sr-Latn-R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C3B12D6-4393-670E-6947-BED839735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2763" y="2996533"/>
            <a:ext cx="6290390" cy="3104076"/>
          </a:xfrm>
        </p:spPr>
      </p:pic>
    </p:spTree>
    <p:extLst>
      <p:ext uri="{BB962C8B-B14F-4D97-AF65-F5344CB8AC3E}">
        <p14:creationId xmlns:p14="http://schemas.microsoft.com/office/powerpoint/2010/main" val="1513114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8E3967C-179F-2379-8C1D-70E691843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kvadrilja</a:t>
            </a:r>
            <a:endParaRPr lang="sr-Latn-RS" dirty="0" err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53CE25A-D78A-09DF-4EBE-153E40590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7419" y="2466327"/>
            <a:ext cx="7226907" cy="4271813"/>
          </a:xfrm>
        </p:spPr>
      </p:pic>
    </p:spTree>
    <p:extLst>
      <p:ext uri="{BB962C8B-B14F-4D97-AF65-F5344CB8AC3E}">
        <p14:creationId xmlns:p14="http://schemas.microsoft.com/office/powerpoint/2010/main" val="3139805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701FB5-FF1E-DF2B-BED6-0F20A53FE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tradicionalna</a:t>
            </a:r>
            <a:r>
              <a:rPr lang="en-US"/>
              <a:t> tombola za </a:t>
            </a:r>
            <a:r>
              <a:rPr lang="en-US" err="1"/>
              <a:t>sv.duju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AEFF30-253E-7274-1092-228304142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Održava</a:t>
            </a:r>
            <a:r>
              <a:rPr lang="en-US"/>
              <a:t> se </a:t>
            </a:r>
            <a:r>
              <a:rPr lang="en-US" err="1"/>
              <a:t>svake</a:t>
            </a:r>
            <a:r>
              <a:rPr lang="en-US"/>
              <a:t> </a:t>
            </a:r>
            <a:r>
              <a:rPr lang="en-US" err="1"/>
              <a:t>godine</a:t>
            </a:r>
            <a:r>
              <a:rPr lang="en-US"/>
              <a:t> za </a:t>
            </a:r>
            <a:r>
              <a:rPr lang="en-US" err="1"/>
              <a:t>sv.Duju</a:t>
            </a:r>
          </a:p>
          <a:p>
            <a:r>
              <a:rPr lang="en-US"/>
              <a:t>Na </a:t>
            </a:r>
            <a:r>
              <a:rPr lang="en-US" err="1"/>
              <a:t>splitskoj</a:t>
            </a:r>
            <a:r>
              <a:rPr lang="en-US"/>
              <a:t> </a:t>
            </a:r>
            <a:r>
              <a:rPr lang="en-US" err="1"/>
              <a:t>rivi</a:t>
            </a:r>
          </a:p>
          <a:p>
            <a:r>
              <a:rPr lang="en-US"/>
              <a:t>Pred </a:t>
            </a:r>
            <a:r>
              <a:rPr lang="en-US" err="1"/>
              <a:t>kraj</a:t>
            </a:r>
            <a:r>
              <a:rPr lang="en-US"/>
              <a:t> </a:t>
            </a:r>
            <a:r>
              <a:rPr lang="en-US" err="1"/>
              <a:t>fešte</a:t>
            </a:r>
          </a:p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3086530-F3CD-36E9-8173-8FBFC1BEE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541" y="3276600"/>
            <a:ext cx="4567707" cy="305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61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21E28F-5362-0083-B105-558C166DE8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Hvala </a:t>
            </a:r>
            <a:r>
              <a:rPr lang="en-US" err="1"/>
              <a:t>vam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pažnji</a:t>
            </a:r>
            <a:r>
              <a:rPr lang="en-US"/>
              <a:t>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7F8E80C-48E5-070E-1E5B-ED188487C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0844" y="4352544"/>
            <a:ext cx="6801612" cy="123989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Stipe </a:t>
            </a:r>
            <a:r>
              <a:rPr lang="en-US" dirty="0" err="1"/>
              <a:t>Šošo</a:t>
            </a:r>
            <a:r>
              <a:rPr lang="en-US" dirty="0"/>
              <a:t> </a:t>
            </a:r>
            <a:r>
              <a:rPr lang="en-US" dirty="0" smtClean="0"/>
              <a:t>7.b</a:t>
            </a:r>
            <a:r>
              <a:rPr lang="hr-HR" dirty="0" smtClean="0"/>
              <a:t>   </a:t>
            </a:r>
          </a:p>
          <a:p>
            <a:r>
              <a:rPr lang="hr-HR" dirty="0" smtClean="0"/>
              <a:t>Robert j</a:t>
            </a:r>
          </a:p>
          <a:p>
            <a:r>
              <a:rPr lang="hr-HR" dirty="0"/>
              <a:t>J</a:t>
            </a:r>
            <a:r>
              <a:rPr lang="hr-HR" dirty="0" smtClean="0"/>
              <a:t>elaska,prof tzk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883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0D8483-779D-9566-1243-6817F212A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Sv</a:t>
            </a:r>
            <a:r>
              <a:rPr lang="en-US" dirty="0"/>
              <a:t>. </a:t>
            </a:r>
            <a:r>
              <a:rPr lang="en-US" dirty="0" err="1"/>
              <a:t>dujam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BBAA41-1E76-4A2B-1FDB-73392880C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Sv.Dujam</a:t>
            </a:r>
            <a:r>
              <a:rPr lang="en-US"/>
              <a:t>/ </a:t>
            </a:r>
            <a:r>
              <a:rPr lang="en-US" err="1"/>
              <a:t>Sudamja</a:t>
            </a:r>
          </a:p>
          <a:p>
            <a:r>
              <a:rPr lang="en-US" err="1"/>
              <a:t>Obilježava</a:t>
            </a:r>
            <a:r>
              <a:rPr lang="en-US"/>
              <a:t> se 7.svibnja</a:t>
            </a:r>
          </a:p>
          <a:p>
            <a:r>
              <a:rPr lang="en-US" err="1"/>
              <a:t>Zaštitnik</a:t>
            </a:r>
            <a:r>
              <a:rPr lang="en-US"/>
              <a:t> </a:t>
            </a:r>
            <a:r>
              <a:rPr lang="en-US" err="1"/>
              <a:t>grada</a:t>
            </a:r>
            <a:r>
              <a:rPr lang="en-US"/>
              <a:t> </a:t>
            </a:r>
            <a:r>
              <a:rPr lang="en-US" err="1"/>
              <a:t>Splita</a:t>
            </a:r>
            <a:endParaRPr lang="en-US"/>
          </a:p>
          <a:p>
            <a:r>
              <a:rPr lang="en-US" err="1"/>
              <a:t>Postoje</a:t>
            </a:r>
            <a:r>
              <a:rPr lang="en-US"/>
              <a:t> </a:t>
            </a:r>
            <a:r>
              <a:rPr lang="en-US" err="1"/>
              <a:t>mnogi</a:t>
            </a:r>
            <a:r>
              <a:rPr lang="en-US"/>
              <a:t> </a:t>
            </a:r>
            <a:r>
              <a:rPr lang="en-US" err="1"/>
              <a:t>običaji</a:t>
            </a:r>
            <a:r>
              <a:rPr lang="en-US"/>
              <a:t> </a:t>
            </a:r>
            <a:r>
              <a:rPr lang="en-US" err="1"/>
              <a:t>vezani</a:t>
            </a:r>
            <a:r>
              <a:rPr lang="en-US"/>
              <a:t> za taj dan</a:t>
            </a:r>
          </a:p>
          <a:p>
            <a:endParaRPr lang="en-US"/>
          </a:p>
        </p:txBody>
      </p:sp>
      <p:pic>
        <p:nvPicPr>
          <p:cNvPr id="4" name="Picture 4" descr="A picture containing person, outdoor, crowd&#10;&#10;Description automatically generated">
            <a:extLst>
              <a:ext uri="{FF2B5EF4-FFF2-40B4-BE49-F238E27FC236}">
                <a16:creationId xmlns:a16="http://schemas.microsoft.com/office/drawing/2014/main" xmlns="" id="{EE840C76-2FF6-8386-CB66-72241BE0D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763982"/>
            <a:ext cx="6488805" cy="313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36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18881-1945-A5FE-47F0-E5236E230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 </a:t>
            </a:r>
            <a:r>
              <a:rPr lang="en-US" err="1"/>
              <a:t>životu</a:t>
            </a:r>
            <a:r>
              <a:rPr lang="en-US"/>
              <a:t> </a:t>
            </a:r>
            <a:r>
              <a:rPr lang="en-US" err="1"/>
              <a:t>sv</a:t>
            </a:r>
            <a:r>
              <a:rPr lang="en-US"/>
              <a:t>. </a:t>
            </a:r>
            <a:r>
              <a:rPr lang="en-US" err="1"/>
              <a:t>duje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2B52D0-D1DB-1B2F-9D8A-41D1C5B63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Rođen</a:t>
            </a:r>
            <a:r>
              <a:rPr lang="en-US"/>
              <a:t> u </a:t>
            </a:r>
            <a:r>
              <a:rPr lang="en-US" err="1"/>
              <a:t>Siriji</a:t>
            </a:r>
            <a:endParaRPr lang="en-US"/>
          </a:p>
          <a:p>
            <a:r>
              <a:rPr lang="en-US" err="1"/>
              <a:t>Školovao</a:t>
            </a:r>
            <a:r>
              <a:rPr lang="en-US"/>
              <a:t> se u </a:t>
            </a:r>
            <a:r>
              <a:rPr lang="en-US" err="1"/>
              <a:t>Antihoniji</a:t>
            </a:r>
            <a:endParaRPr lang="en-US"/>
          </a:p>
          <a:p>
            <a:r>
              <a:rPr lang="en-US" err="1"/>
              <a:t>Širio</a:t>
            </a:r>
            <a:r>
              <a:rPr lang="en-US"/>
              <a:t> </a:t>
            </a:r>
            <a:r>
              <a:rPr lang="en-US" err="1"/>
              <a:t>kršćanstvo</a:t>
            </a:r>
            <a:r>
              <a:rPr lang="en-US"/>
              <a:t> za </a:t>
            </a:r>
            <a:r>
              <a:rPr lang="en-US" err="1"/>
              <a:t>vrijeme</a:t>
            </a:r>
            <a:r>
              <a:rPr lang="en-US"/>
              <a:t> </a:t>
            </a:r>
            <a:r>
              <a:rPr lang="en-US" err="1"/>
              <a:t>progona</a:t>
            </a:r>
            <a:r>
              <a:rPr lang="en-US"/>
              <a:t> </a:t>
            </a:r>
            <a:r>
              <a:rPr lang="en-US" err="1"/>
              <a:t>kršćana</a:t>
            </a:r>
            <a:endParaRPr lang="en-US"/>
          </a:p>
          <a:p>
            <a:r>
              <a:rPr lang="en-US" err="1"/>
              <a:t>Dioklecijan</a:t>
            </a:r>
            <a:r>
              <a:rPr lang="en-US"/>
              <a:t> ga je </a:t>
            </a:r>
            <a:r>
              <a:rPr lang="en-US" err="1"/>
              <a:t>dao</a:t>
            </a:r>
            <a:r>
              <a:rPr lang="en-US"/>
              <a:t> </a:t>
            </a:r>
            <a:r>
              <a:rPr lang="en-US" err="1"/>
              <a:t>pogubiti</a:t>
            </a: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14CD0443-0C00-77CA-FE6B-5DA3B1A5A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029" y="2480323"/>
            <a:ext cx="2596166" cy="399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0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19D59D-355D-3429-6C2F-8716E771E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Katedrala</a:t>
            </a:r>
            <a:r>
              <a:rPr lang="en-US"/>
              <a:t> </a:t>
            </a:r>
            <a:r>
              <a:rPr lang="en-US" err="1"/>
              <a:t>sv.duje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78BBE3-E2E0-6308-3D94-D06E67494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Smještena</a:t>
            </a:r>
            <a:r>
              <a:rPr lang="en-US"/>
              <a:t> u </a:t>
            </a:r>
            <a:r>
              <a:rPr lang="en-US" err="1"/>
              <a:t>komplesku</a:t>
            </a:r>
            <a:r>
              <a:rPr lang="en-US"/>
              <a:t> </a:t>
            </a:r>
            <a:r>
              <a:rPr lang="en-US" err="1"/>
              <a:t>Dioklecijanove</a:t>
            </a:r>
            <a:r>
              <a:rPr lang="en-US"/>
              <a:t> </a:t>
            </a:r>
            <a:r>
              <a:rPr lang="en-US" err="1"/>
              <a:t>palače</a:t>
            </a:r>
          </a:p>
          <a:p>
            <a:r>
              <a:rPr lang="en-US" err="1"/>
              <a:t>Prvotno</a:t>
            </a:r>
            <a:r>
              <a:rPr lang="en-US"/>
              <a:t> je </a:t>
            </a:r>
            <a:r>
              <a:rPr lang="en-US" err="1"/>
              <a:t>bila</a:t>
            </a:r>
            <a:r>
              <a:rPr lang="en-US"/>
              <a:t> </a:t>
            </a:r>
            <a:r>
              <a:rPr lang="en-US" err="1"/>
              <a:t>carski</a:t>
            </a:r>
            <a:r>
              <a:rPr lang="en-US"/>
              <a:t> </a:t>
            </a:r>
            <a:r>
              <a:rPr lang="en-US" err="1"/>
              <a:t>mauzolej</a:t>
            </a:r>
            <a:endParaRPr lang="en-US"/>
          </a:p>
          <a:p>
            <a:r>
              <a:rPr lang="en-US" err="1"/>
              <a:t>Najstarija</a:t>
            </a:r>
            <a:r>
              <a:rPr lang="en-US"/>
              <a:t> </a:t>
            </a:r>
            <a:r>
              <a:rPr lang="en-US" err="1"/>
              <a:t>katedrala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svijetu</a:t>
            </a:r>
          </a:p>
        </p:txBody>
      </p:sp>
      <p:pic>
        <p:nvPicPr>
          <p:cNvPr id="4" name="Picture 4" descr="A picture containing building, outdoor, people, old&#10;&#10;Description automatically generated">
            <a:extLst>
              <a:ext uri="{FF2B5EF4-FFF2-40B4-BE49-F238E27FC236}">
                <a16:creationId xmlns:a16="http://schemas.microsoft.com/office/drawing/2014/main" xmlns="" id="{E0A325BD-B3F9-1ACD-65BD-0DCDD0489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442" y="2579460"/>
            <a:ext cx="2743200" cy="365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68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9BF1F-1F05-05EC-A215-2E8DFF358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Običaji</a:t>
            </a:r>
            <a:r>
              <a:rPr lang="en-US"/>
              <a:t> za </a:t>
            </a:r>
            <a:r>
              <a:rPr lang="en-US" err="1"/>
              <a:t>sudamju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FAA8D4-3FA9-A50A-5DE5-9DD74EB06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Održava</a:t>
            </a:r>
            <a:r>
              <a:rPr lang="en-US"/>
              <a:t> se </a:t>
            </a:r>
            <a:r>
              <a:rPr lang="en-US" err="1"/>
              <a:t>veslačka</a:t>
            </a:r>
            <a:r>
              <a:rPr lang="en-US"/>
              <a:t> </a:t>
            </a:r>
            <a:r>
              <a:rPr lang="en-US" err="1"/>
              <a:t>regata</a:t>
            </a:r>
          </a:p>
          <a:p>
            <a:r>
              <a:rPr lang="en-US" err="1"/>
              <a:t>Plešu</a:t>
            </a:r>
            <a:r>
              <a:rPr lang="en-US"/>
              <a:t> se </a:t>
            </a:r>
            <a:r>
              <a:rPr lang="en-US" err="1"/>
              <a:t>stari</a:t>
            </a:r>
            <a:r>
              <a:rPr lang="en-US"/>
              <a:t> </a:t>
            </a:r>
            <a:r>
              <a:rPr lang="en-US" err="1"/>
              <a:t>splitski</a:t>
            </a:r>
            <a:r>
              <a:rPr lang="en-US"/>
              <a:t> </a:t>
            </a:r>
            <a:r>
              <a:rPr lang="en-US" err="1"/>
              <a:t>plesovi</a:t>
            </a:r>
          </a:p>
          <a:p>
            <a:r>
              <a:rPr lang="en-US" err="1"/>
              <a:t>Monfirna</a:t>
            </a:r>
            <a:r>
              <a:rPr lang="en-US"/>
              <a:t> I </a:t>
            </a:r>
            <a:r>
              <a:rPr lang="en-US" err="1"/>
              <a:t>Kvadrilja</a:t>
            </a:r>
          </a:p>
          <a:p>
            <a:r>
              <a:rPr lang="en-US" err="1"/>
              <a:t>Tradicionalna</a:t>
            </a:r>
            <a:r>
              <a:rPr lang="en-US"/>
              <a:t> tombola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F0B280E-42FC-00DB-5823-EE11C53CB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048" y="2870912"/>
            <a:ext cx="4675030" cy="309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33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B49E88-D593-D9FA-8192-A3B33273A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Međunarodna</a:t>
            </a:r>
            <a:r>
              <a:rPr lang="en-US"/>
              <a:t> </a:t>
            </a:r>
            <a:r>
              <a:rPr lang="en-US" err="1"/>
              <a:t>veslačka</a:t>
            </a:r>
            <a:r>
              <a:rPr lang="en-US"/>
              <a:t> </a:t>
            </a:r>
            <a:r>
              <a:rPr lang="en-US" err="1"/>
              <a:t>regata</a:t>
            </a:r>
            <a:r>
              <a:rPr lang="en-US"/>
              <a:t> </a:t>
            </a:r>
            <a:r>
              <a:rPr lang="en-US" err="1"/>
              <a:t>sv.duje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E234F6-87C0-3AB4-C2BB-DB81BCE2F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Obilježava</a:t>
            </a:r>
            <a:r>
              <a:rPr lang="en-US"/>
              <a:t> se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sv.Duju</a:t>
            </a:r>
            <a:r>
              <a:rPr lang="en-US"/>
              <a:t> (7.svibnja)</a:t>
            </a:r>
          </a:p>
          <a:p>
            <a:r>
              <a:rPr lang="en-US" err="1"/>
              <a:t>Tradicionalna</a:t>
            </a:r>
            <a:r>
              <a:rPr lang="en-US"/>
              <a:t> </a:t>
            </a:r>
            <a:r>
              <a:rPr lang="en-US" err="1"/>
              <a:t>manifestacija</a:t>
            </a:r>
          </a:p>
          <a:p>
            <a:r>
              <a:rPr lang="en-US" err="1"/>
              <a:t>Tradicija</a:t>
            </a:r>
            <a:r>
              <a:rPr lang="en-US"/>
              <a:t> </a:t>
            </a:r>
            <a:r>
              <a:rPr lang="en-US" err="1"/>
              <a:t>traje</a:t>
            </a:r>
            <a:r>
              <a:rPr lang="en-US"/>
              <a:t> od 2002.godine</a:t>
            </a:r>
          </a:p>
          <a:p>
            <a:r>
              <a:rPr lang="en-US"/>
              <a:t>U </a:t>
            </a:r>
            <a:r>
              <a:rPr lang="en-US" err="1"/>
              <a:t>splitskoj</a:t>
            </a:r>
            <a:r>
              <a:rPr lang="en-US"/>
              <a:t> se </a:t>
            </a:r>
            <a:r>
              <a:rPr lang="en-US" err="1"/>
              <a:t>luci</a:t>
            </a:r>
            <a:r>
              <a:rPr lang="en-US"/>
              <a:t> </a:t>
            </a:r>
            <a:r>
              <a:rPr lang="en-US" err="1"/>
              <a:t>održava</a:t>
            </a:r>
            <a:r>
              <a:rPr lang="en-US"/>
              <a:t> </a:t>
            </a:r>
            <a:r>
              <a:rPr lang="en-US" err="1"/>
              <a:t>utrka</a:t>
            </a:r>
            <a:r>
              <a:rPr lang="en-US"/>
              <a:t> </a:t>
            </a:r>
            <a:r>
              <a:rPr lang="en-US" err="1"/>
              <a:t>između</a:t>
            </a:r>
            <a:r>
              <a:rPr lang="en-US"/>
              <a:t> </a:t>
            </a:r>
            <a:r>
              <a:rPr lang="en-US" err="1"/>
              <a:t>dva</a:t>
            </a:r>
            <a:r>
              <a:rPr lang="en-US"/>
              <a:t> </a:t>
            </a:r>
            <a:r>
              <a:rPr lang="en-US" err="1"/>
              <a:t>sveučilišta</a:t>
            </a:r>
            <a:endParaRPr lang="en-US"/>
          </a:p>
          <a:p>
            <a:r>
              <a:rPr lang="en-US"/>
              <a:t>Oxford </a:t>
            </a:r>
            <a:r>
              <a:rPr lang="en-US" err="1"/>
              <a:t>i</a:t>
            </a:r>
            <a:r>
              <a:rPr lang="en-US"/>
              <a:t> Cambridge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D2C3231-0C0F-1F0C-DF24-66B5D37EC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808" y="4235953"/>
            <a:ext cx="4567707" cy="256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02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76105BC-8DA0-A8D9-D892-D1516CF93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OXFORD I CAMBRIDGE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4C42E93-9A42-5EF9-38B1-19F65E1F5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r-Latn-RS"/>
              <a:t>Dva sveučilišta iz Engleske i </a:t>
            </a:r>
            <a:r>
              <a:rPr lang="sr-Latn-RS" err="1"/>
              <a:t>Walesa</a:t>
            </a:r>
            <a:endParaRPr lang="en-US" err="1"/>
          </a:p>
          <a:p>
            <a:r>
              <a:rPr lang="sr-Latn-RS"/>
              <a:t>Prva sveučilišta u to </a:t>
            </a:r>
            <a:r>
              <a:rPr lang="sr-Latn-RS" err="1"/>
              <a:t>vrijeme</a:t>
            </a:r>
            <a:r>
              <a:rPr lang="sr-Latn-RS"/>
              <a:t> na tim prostorima</a:t>
            </a:r>
          </a:p>
          <a:p>
            <a:r>
              <a:rPr lang="sr-Latn-RS"/>
              <a:t>Rivalstvo koje traje </a:t>
            </a:r>
            <a:r>
              <a:rPr lang="sr-Latn-RS" err="1"/>
              <a:t>stoljećima</a:t>
            </a:r>
            <a:r>
              <a:rPr lang="sr-Latn-RS"/>
              <a:t> </a:t>
            </a:r>
          </a:p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36988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D13EA9-6BB5-3FFA-9510-5AB20E4DF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 </a:t>
            </a:r>
            <a:r>
              <a:rPr lang="en-US" err="1"/>
              <a:t>veslanju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AFF387-ED0E-165B-3976-FEE460C75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Pojedinačni</a:t>
            </a:r>
            <a:r>
              <a:rPr lang="en-US"/>
              <a:t> </a:t>
            </a:r>
            <a:r>
              <a:rPr lang="en-US" err="1"/>
              <a:t>ili</a:t>
            </a:r>
            <a:r>
              <a:rPr lang="en-US"/>
              <a:t> </a:t>
            </a:r>
            <a:r>
              <a:rPr lang="en-US" err="1"/>
              <a:t>grupni</a:t>
            </a:r>
            <a:r>
              <a:rPr lang="en-US"/>
              <a:t> sport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vodi</a:t>
            </a:r>
          </a:p>
          <a:p>
            <a:r>
              <a:rPr lang="en-US" err="1"/>
              <a:t>Natjecatelji</a:t>
            </a:r>
            <a:r>
              <a:rPr lang="en-US"/>
              <a:t> </a:t>
            </a:r>
            <a:r>
              <a:rPr lang="en-US" err="1"/>
              <a:t>pokreću</a:t>
            </a:r>
            <a:r>
              <a:rPr lang="en-US"/>
              <a:t> </a:t>
            </a:r>
            <a:r>
              <a:rPr lang="en-US" err="1"/>
              <a:t>čamac</a:t>
            </a:r>
            <a:r>
              <a:rPr lang="en-US"/>
              <a:t> </a:t>
            </a:r>
            <a:r>
              <a:rPr lang="en-US" err="1"/>
              <a:t>preko</a:t>
            </a:r>
            <a:r>
              <a:rPr lang="en-US"/>
              <a:t> </a:t>
            </a:r>
            <a:r>
              <a:rPr lang="en-US" err="1"/>
              <a:t>vesla</a:t>
            </a:r>
          </a:p>
          <a:p>
            <a:r>
              <a:rPr lang="en-US" err="1"/>
              <a:t>Poanta</a:t>
            </a:r>
            <a:r>
              <a:rPr lang="en-US"/>
              <a:t> je </a:t>
            </a:r>
            <a:r>
              <a:rPr lang="en-US" err="1"/>
              <a:t>prvi</a:t>
            </a:r>
            <a:r>
              <a:rPr lang="en-US"/>
              <a:t> </a:t>
            </a:r>
            <a:r>
              <a:rPr lang="en-US" err="1"/>
              <a:t>doći</a:t>
            </a:r>
            <a:r>
              <a:rPr lang="en-US"/>
              <a:t> do </a:t>
            </a:r>
            <a:r>
              <a:rPr lang="en-US" err="1"/>
              <a:t>cilja</a:t>
            </a:r>
            <a:endParaRPr lang="en-US"/>
          </a:p>
          <a:p>
            <a:r>
              <a:rPr lang="en-US"/>
              <a:t>Hrvatska je 2010. </a:t>
            </a:r>
            <a:r>
              <a:rPr lang="en-US" err="1"/>
              <a:t>Osvojila</a:t>
            </a:r>
            <a:r>
              <a:rPr lang="en-US"/>
              <a:t> </a:t>
            </a:r>
            <a:r>
              <a:rPr lang="en-US" err="1"/>
              <a:t>zlatnu</a:t>
            </a:r>
            <a:r>
              <a:rPr lang="en-US"/>
              <a:t> </a:t>
            </a:r>
            <a:r>
              <a:rPr lang="en-US" err="1"/>
              <a:t>medalju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svijetskom</a:t>
            </a:r>
            <a:r>
              <a:rPr lang="en-US"/>
              <a:t> </a:t>
            </a:r>
            <a:r>
              <a:rPr lang="en-US" err="1"/>
              <a:t>Prvenstvu</a:t>
            </a:r>
          </a:p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E3C4FA4-0A20-26BB-AEC9-E24F59C3C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330" y="4514045"/>
            <a:ext cx="4170608" cy="20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24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AE8114-79F4-544E-A2A5-5B3CDA4C9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Povijest</a:t>
            </a:r>
            <a:r>
              <a:rPr lang="en-US"/>
              <a:t> </a:t>
            </a:r>
            <a:r>
              <a:rPr lang="en-US" err="1"/>
              <a:t>veslanja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B609E5-67F4-3EFB-5054-5E47EB8E9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Prvo</a:t>
            </a:r>
            <a:r>
              <a:rPr lang="en-US"/>
              <a:t> </a:t>
            </a:r>
            <a:r>
              <a:rPr lang="en-US" err="1"/>
              <a:t>natjecanje</a:t>
            </a:r>
            <a:r>
              <a:rPr lang="en-US"/>
              <a:t> </a:t>
            </a:r>
            <a:r>
              <a:rPr lang="en-US" err="1"/>
              <a:t>odžalo</a:t>
            </a:r>
            <a:r>
              <a:rPr lang="en-US"/>
              <a:t> se 1315. U </a:t>
            </a:r>
            <a:r>
              <a:rPr lang="en-US" err="1"/>
              <a:t>Veneciji</a:t>
            </a:r>
          </a:p>
          <a:p>
            <a:r>
              <a:rPr lang="en-US"/>
              <a:t>U </a:t>
            </a:r>
            <a:r>
              <a:rPr lang="en-US" err="1"/>
              <a:t>Hrvatskoj</a:t>
            </a:r>
            <a:r>
              <a:rPr lang="en-US"/>
              <a:t>, 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Korčuli</a:t>
            </a:r>
            <a:r>
              <a:rPr lang="en-US"/>
              <a:t> 1603.</a:t>
            </a:r>
          </a:p>
          <a:p>
            <a:r>
              <a:rPr lang="en-US"/>
              <a:t>Oxford I Cambridge-</a:t>
            </a:r>
            <a:r>
              <a:rPr lang="en-US" err="1"/>
              <a:t>najpoznatija</a:t>
            </a:r>
            <a:r>
              <a:rPr lang="en-US"/>
              <a:t> </a:t>
            </a:r>
            <a:r>
              <a:rPr lang="en-US" err="1"/>
              <a:t>regata</a:t>
            </a:r>
          </a:p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82A137E-EC6C-1ACC-C47F-0351DF430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780" y="3432732"/>
            <a:ext cx="4685763" cy="316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76746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TF00001246</Template>
  <TotalTime>0</TotalTime>
  <Words>180</Words>
  <Application>Microsoft Office PowerPoint</Application>
  <PresentationFormat>Custom</PresentationFormat>
  <Paragraphs>56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Paket</vt:lpstr>
      <vt:lpstr>SV.DUJE</vt:lpstr>
      <vt:lpstr>Sv. dujam</vt:lpstr>
      <vt:lpstr>O životu sv. duje</vt:lpstr>
      <vt:lpstr>Katedrala sv.duje</vt:lpstr>
      <vt:lpstr>Običaji za sudamju</vt:lpstr>
      <vt:lpstr>Međunarodna veslačka regata sv.duje</vt:lpstr>
      <vt:lpstr>OXFORD I CAMBRIDGE</vt:lpstr>
      <vt:lpstr>O veslanju</vt:lpstr>
      <vt:lpstr>Povijest veslanja</vt:lpstr>
      <vt:lpstr>FOLKLORNI PLESOVI ZA SV.DUJU </vt:lpstr>
      <vt:lpstr>monfrina</vt:lpstr>
      <vt:lpstr>kvadrilja</vt:lpstr>
      <vt:lpstr>tradicionalna tombola za sv.duju</vt:lpstr>
      <vt:lpstr>Hvala vam na pažnji!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Robi</cp:lastModifiedBy>
  <cp:revision>16</cp:revision>
  <dcterms:created xsi:type="dcterms:W3CDTF">2023-04-28T13:00:37Z</dcterms:created>
  <dcterms:modified xsi:type="dcterms:W3CDTF">2023-05-08T18:21:26Z</dcterms:modified>
</cp:coreProperties>
</file>